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325" r:id="rId2"/>
    <p:sldId id="258" r:id="rId3"/>
    <p:sldId id="259" r:id="rId4"/>
    <p:sldId id="287" r:id="rId5"/>
    <p:sldId id="270" r:id="rId6"/>
    <p:sldId id="300" r:id="rId7"/>
    <p:sldId id="268" r:id="rId8"/>
    <p:sldId id="301" r:id="rId9"/>
    <p:sldId id="269" r:id="rId10"/>
    <p:sldId id="302" r:id="rId11"/>
    <p:sldId id="267" r:id="rId12"/>
    <p:sldId id="303" r:id="rId13"/>
    <p:sldId id="263" r:id="rId14"/>
    <p:sldId id="304" r:id="rId15"/>
    <p:sldId id="266" r:id="rId16"/>
    <p:sldId id="305" r:id="rId17"/>
    <p:sldId id="265" r:id="rId18"/>
    <p:sldId id="306" r:id="rId19"/>
    <p:sldId id="264" r:id="rId20"/>
    <p:sldId id="307" r:id="rId21"/>
    <p:sldId id="262" r:id="rId22"/>
    <p:sldId id="308" r:id="rId23"/>
    <p:sldId id="275" r:id="rId24"/>
    <p:sldId id="309" r:id="rId25"/>
    <p:sldId id="273" r:id="rId26"/>
    <p:sldId id="310" r:id="rId27"/>
    <p:sldId id="274" r:id="rId28"/>
    <p:sldId id="311" r:id="rId29"/>
    <p:sldId id="277" r:id="rId30"/>
    <p:sldId id="315" r:id="rId31"/>
    <p:sldId id="276" r:id="rId32"/>
    <p:sldId id="312" r:id="rId33"/>
    <p:sldId id="272" r:id="rId34"/>
    <p:sldId id="314" r:id="rId35"/>
    <p:sldId id="271" r:id="rId36"/>
    <p:sldId id="313" r:id="rId37"/>
    <p:sldId id="278" r:id="rId38"/>
    <p:sldId id="316" r:id="rId39"/>
    <p:sldId id="279" r:id="rId40"/>
    <p:sldId id="317" r:id="rId41"/>
    <p:sldId id="280" r:id="rId42"/>
    <p:sldId id="318" r:id="rId43"/>
    <p:sldId id="281" r:id="rId44"/>
    <p:sldId id="319" r:id="rId45"/>
    <p:sldId id="282" r:id="rId46"/>
    <p:sldId id="320" r:id="rId47"/>
    <p:sldId id="285" r:id="rId48"/>
    <p:sldId id="321" r:id="rId49"/>
    <p:sldId id="286" r:id="rId50"/>
    <p:sldId id="322" r:id="rId51"/>
    <p:sldId id="283" r:id="rId52"/>
    <p:sldId id="324" r:id="rId53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6368"/>
    <a:srgbClr val="51686E"/>
    <a:srgbClr val="EB9F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71" autoAdjust="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D682B-5F94-4288-B01A-627FA063FC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886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9E926-F22D-42AF-9655-4338A9299F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435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7CD8E-F250-4A38-839A-D1FF4EDD39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393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A7A47-BCD5-4122-B83B-A061FF220A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33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BE84C-CA6F-45CD-BD91-10502BD458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804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1665-07AE-411C-BEA8-772818EA6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072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7840C-1397-4C57-BF72-8C6EAC557C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637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E07A6-209E-48AD-90BE-CCB92B0AB9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033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1EE99-1C48-4E7E-A301-5200BAB9AD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886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B4812-74B4-4401-9604-95FE0C4DDA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833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3F0A4-3367-4326-9FD9-7B5F80512E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630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E2E0-E471-428E-8EB4-87B9D3C9AA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810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23.xml"/><Relationship Id="rId18" Type="http://schemas.openxmlformats.org/officeDocument/2006/relationships/slide" Target="slide33.xml"/><Relationship Id="rId26" Type="http://schemas.openxmlformats.org/officeDocument/2006/relationships/slide" Target="slide49.xml"/><Relationship Id="rId3" Type="http://schemas.openxmlformats.org/officeDocument/2006/relationships/slide" Target="slide3.xml"/><Relationship Id="rId21" Type="http://schemas.openxmlformats.org/officeDocument/2006/relationships/slide" Target="slide39.xml"/><Relationship Id="rId7" Type="http://schemas.openxmlformats.org/officeDocument/2006/relationships/slide" Target="slide11.xml"/><Relationship Id="rId12" Type="http://schemas.openxmlformats.org/officeDocument/2006/relationships/slide" Target="slide21.xml"/><Relationship Id="rId17" Type="http://schemas.openxmlformats.org/officeDocument/2006/relationships/slide" Target="slide31.xml"/><Relationship Id="rId25" Type="http://schemas.openxmlformats.org/officeDocument/2006/relationships/slide" Target="slide47.xml"/><Relationship Id="rId2" Type="http://schemas.openxmlformats.org/officeDocument/2006/relationships/image" Target="../media/image1.jpeg"/><Relationship Id="rId16" Type="http://schemas.openxmlformats.org/officeDocument/2006/relationships/slide" Target="slide29.xml"/><Relationship Id="rId20" Type="http://schemas.openxmlformats.org/officeDocument/2006/relationships/slide" Target="slide3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11" Type="http://schemas.openxmlformats.org/officeDocument/2006/relationships/slide" Target="slide19.xml"/><Relationship Id="rId24" Type="http://schemas.openxmlformats.org/officeDocument/2006/relationships/slide" Target="slide45.xml"/><Relationship Id="rId5" Type="http://schemas.openxmlformats.org/officeDocument/2006/relationships/slide" Target="slide7.xml"/><Relationship Id="rId15" Type="http://schemas.openxmlformats.org/officeDocument/2006/relationships/slide" Target="slide27.xml"/><Relationship Id="rId23" Type="http://schemas.openxmlformats.org/officeDocument/2006/relationships/slide" Target="slide43.xml"/><Relationship Id="rId10" Type="http://schemas.openxmlformats.org/officeDocument/2006/relationships/slide" Target="slide17.xml"/><Relationship Id="rId19" Type="http://schemas.openxmlformats.org/officeDocument/2006/relationships/slide" Target="slide35.xml"/><Relationship Id="rId4" Type="http://schemas.openxmlformats.org/officeDocument/2006/relationships/slide" Target="slide5.xml"/><Relationship Id="rId9" Type="http://schemas.openxmlformats.org/officeDocument/2006/relationships/slide" Target="slide15.xml"/><Relationship Id="rId14" Type="http://schemas.openxmlformats.org/officeDocument/2006/relationships/slide" Target="slide25.xml"/><Relationship Id="rId22" Type="http://schemas.openxmlformats.org/officeDocument/2006/relationships/slide" Target="slide41.xml"/><Relationship Id="rId27" Type="http://schemas.openxmlformats.org/officeDocument/2006/relationships/slide" Target="slide5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53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3099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288766" y="2060848"/>
            <a:ext cx="11614468" cy="3600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9600" dirty="0">
                <a:solidFill>
                  <a:srgbClr val="4A636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Своя </a:t>
            </a:r>
            <a:r>
              <a:rPr lang="ru-RU" sz="9600" dirty="0" smtClean="0">
                <a:solidFill>
                  <a:srgbClr val="4A636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 «Конституция Российской Федерации»</a:t>
            </a:r>
            <a:endParaRPr lang="ru-RU" sz="9600" dirty="0">
              <a:solidFill>
                <a:srgbClr val="4A6368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983432" y="1515419"/>
            <a:ext cx="1065718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«Основы конституционного строя»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2081891" y="2420342"/>
            <a:ext cx="8229600" cy="2866070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endParaRPr lang="ru-RU" sz="5400" dirty="0" smtClean="0">
              <a:solidFill>
                <a:srgbClr val="5168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Светским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11319145" y="5810912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695400" y="1458749"/>
            <a:ext cx="10324122" cy="72752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«Основы конституционного строя»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335360" y="1916832"/>
            <a:ext cx="11737303" cy="4846848"/>
          </a:xfrm>
        </p:spPr>
        <p:txBody>
          <a:bodyPr>
            <a:normAutofit fontScale="85000" lnSpcReduction="10000"/>
          </a:bodyPr>
          <a:lstStyle/>
          <a:p>
            <a:pPr algn="ctr">
              <a:buFontTx/>
              <a:buNone/>
            </a:pP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Государственную власть </a:t>
            </a: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согласно </a:t>
            </a: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11 Конституции Российской Федерации осуществляют Президент Российской Федерации, Федеральное Собрание </a:t>
            </a: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 Федерации </a:t>
            </a: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Дума), Правительство Российской Федерации и они</a:t>
            </a: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394413" y="5846427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1199456" y="1514078"/>
            <a:ext cx="1015312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«Основы конституционного строя»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2096968" y="2500021"/>
            <a:ext cx="8229600" cy="1857958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Суды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11336976" y="5877272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83332" y="1387882"/>
            <a:ext cx="1202533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</a:t>
            </a:r>
            <a:r>
              <a:rPr lang="ru-RU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«Права и свободы человека и гражданина»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1127448" y="2404685"/>
            <a:ext cx="10729192" cy="2866070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статье 37 Конституции Российской Федерации говорится, что он </a:t>
            </a: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свободен</a:t>
            </a:r>
            <a:endParaRPr lang="ru-RU" sz="5400" dirty="0">
              <a:solidFill>
                <a:srgbClr val="51686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424592" y="5839891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405331"/>
            <a:ext cx="1207266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«Права и свободы человека и гражданина»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2351584" y="2493332"/>
            <a:ext cx="8229600" cy="2145990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Труд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11352584" y="5805264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392196"/>
            <a:ext cx="1207266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«Права и свободы человека и гражданина»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671736" y="2277633"/>
            <a:ext cx="10729192" cy="3786214"/>
          </a:xfrm>
        </p:spPr>
        <p:txBody>
          <a:bodyPr>
            <a:normAutofit fontScale="92500"/>
          </a:bodyPr>
          <a:lstStyle/>
          <a:p>
            <a:pPr algn="ctr">
              <a:buFontTx/>
              <a:buNone/>
            </a:pP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 Российской Федерации имеет право на такое гражданство </a:t>
            </a:r>
            <a:b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федеральным законом или международным договором Российской </a:t>
            </a: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400928" y="6058023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632244"/>
            <a:ext cx="121920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«Права и свободы человека и гражданина»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1271464" y="2780928"/>
            <a:ext cx="10225136" cy="2362014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Двойное (гражданство иностранного государства) 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11352584" y="5861786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-1" y="1514078"/>
            <a:ext cx="12191999" cy="88760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«Права и свободы человека и гражданина»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335360" y="1988840"/>
            <a:ext cx="11521279" cy="3878605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с этого возраста гражданин Российской Федерации может самостоятельно осуществлять </a:t>
            </a: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полном объеме свои права </a:t>
            </a: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</a:t>
            </a: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285135" y="5867445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191344" y="1514078"/>
            <a:ext cx="12000656" cy="91025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«Права и свободы человека и гражданина»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1981200" y="2852936"/>
            <a:ext cx="8229600" cy="2144850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С 18 лет 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11352584" y="5877272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431651"/>
            <a:ext cx="12072664" cy="9169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«Права и свободы человека и гражданина»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623392" y="2205038"/>
            <a:ext cx="11089231" cy="4392612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 Российской Федерации имеет право на несение такой службы, если его убеждениям или вероисповеданию противоречит несение военной службы</a:t>
            </a: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501160" y="5954708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876563"/>
              </p:ext>
            </p:extLst>
          </p:nvPr>
        </p:nvGraphicFramePr>
        <p:xfrm>
          <a:off x="1" y="-1"/>
          <a:ext cx="12191999" cy="6858002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2567607"/>
                <a:gridCol w="1978562"/>
                <a:gridCol w="1859797"/>
                <a:gridCol w="1963119"/>
                <a:gridCol w="1859797"/>
                <a:gridCol w="1963117"/>
              </a:tblGrid>
              <a:tr h="1443448"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</a:t>
                      </a:r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конституционного 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строя</a:t>
                      </a:r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 action="ppaction://hlinksldjump"/>
                        </a:rPr>
                        <a:t>100</a:t>
                      </a:r>
                      <a:endParaRPr lang="ru-RU" sz="2800" b="1" dirty="0" smtClean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 action="ppaction://hlinksldjump"/>
                        </a:rPr>
                        <a:t>200</a:t>
                      </a:r>
                      <a:endParaRPr lang="ru-RU" sz="2800" b="1" dirty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 action="ppaction://hlinksldjump"/>
                        </a:rPr>
                        <a:t>300</a:t>
                      </a:r>
                      <a:endParaRPr lang="ru-RU" sz="2800" b="1" dirty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6" action="ppaction://hlinksldjump"/>
                        </a:rPr>
                        <a:t>400</a:t>
                      </a:r>
                      <a:endParaRPr lang="ru-RU" sz="2800" b="1" dirty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7" action="ppaction://hlinksldjump"/>
                        </a:rPr>
                        <a:t>500</a:t>
                      </a:r>
                      <a:endParaRPr lang="ru-RU" sz="2800" b="1" dirty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</a:tr>
              <a:tr h="159233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Права</a:t>
                      </a: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свободы человека </a:t>
                      </a:r>
                      <a:b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гражданина</a:t>
                      </a:r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8" action="ppaction://hlinksldjump"/>
                        </a:rPr>
                        <a:t>100</a:t>
                      </a:r>
                      <a:endParaRPr lang="ru-RU" sz="2800" b="1" dirty="0" smtClean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9" action="ppaction://hlinksldjump"/>
                        </a:rPr>
                        <a:t>200</a:t>
                      </a:r>
                      <a:endParaRPr lang="ru-RU" sz="2800" b="1" dirty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0" action="ppaction://hlinksldjump"/>
                        </a:rPr>
                        <a:t>300</a:t>
                      </a:r>
                      <a:endParaRPr lang="ru-RU" sz="2800" b="1" dirty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1" action="ppaction://hlinksldjump"/>
                        </a:rPr>
                        <a:t>400</a:t>
                      </a:r>
                      <a:endParaRPr lang="ru-RU" sz="2800" b="1" dirty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2" action="ppaction://hlinksldjump"/>
                        </a:rPr>
                        <a:t>500</a:t>
                      </a:r>
                      <a:endParaRPr lang="ru-RU" sz="2800" b="1" dirty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</a:tr>
              <a:tr h="132776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Федеративное</a:t>
                      </a: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устройство</a:t>
                      </a:r>
                    </a:p>
                    <a:p>
                      <a:pPr algn="ctr"/>
                      <a:endParaRPr lang="ru-RU" sz="2400" b="1" baseline="0" dirty="0" smtClean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3" action="ppaction://hlinksldjump"/>
                        </a:rPr>
                        <a:t>100</a:t>
                      </a:r>
                      <a:endParaRPr lang="ru-RU" sz="2800" b="1" dirty="0" smtClean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4" action="ppaction://hlinksldjump"/>
                        </a:rPr>
                        <a:t>200</a:t>
                      </a:r>
                      <a:endParaRPr lang="ru-RU" sz="2800" b="1" dirty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5" action="ppaction://hlinksldjump"/>
                        </a:rPr>
                        <a:t>300</a:t>
                      </a:r>
                      <a:endParaRPr lang="ru-RU" sz="2800" b="1" dirty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6" action="ppaction://hlinksldjump"/>
                        </a:rPr>
                        <a:t>400</a:t>
                      </a:r>
                      <a:endParaRPr lang="ru-RU" sz="2800" b="1" dirty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7" action="ppaction://hlinksldjump"/>
                        </a:rPr>
                        <a:t>500</a:t>
                      </a:r>
                      <a:endParaRPr lang="ru-RU" sz="2800" b="1" dirty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</a:tr>
              <a:tr h="141352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Президент</a:t>
                      </a: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Российской Федерации</a:t>
                      </a:r>
                      <a:endParaRPr lang="ru-RU" sz="2400" b="1" baseline="0" dirty="0" smtClean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8" action="ppaction://hlinksldjump"/>
                        </a:rPr>
                        <a:t>100</a:t>
                      </a:r>
                      <a:endParaRPr lang="ru-RU" sz="2800" b="1" dirty="0" smtClean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19" action="ppaction://hlinksldjump"/>
                        </a:rPr>
                        <a:t>200</a:t>
                      </a:r>
                      <a:endParaRPr lang="ru-RU" sz="2800" b="1" dirty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0" action="ppaction://hlinksldjump"/>
                        </a:rPr>
                        <a:t>300</a:t>
                      </a:r>
                      <a:endParaRPr lang="ru-RU" sz="2800" b="1" dirty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1" action="ppaction://hlinksldjump"/>
                        </a:rPr>
                        <a:t>400</a:t>
                      </a:r>
                      <a:endParaRPr lang="ru-RU" sz="2800" b="1" dirty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2" action="ppaction://hlinksldjump"/>
                        </a:rPr>
                        <a:t>500</a:t>
                      </a:r>
                      <a:endParaRPr lang="ru-RU" sz="2800" b="1" dirty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</a:tr>
              <a:tr h="1080934">
                <a:tc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 в мешке</a:t>
                      </a:r>
                      <a:endParaRPr lang="ru-RU" sz="2800" b="1" dirty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3" action="ppaction://hlinksldjump"/>
                        </a:rPr>
                        <a:t>100</a:t>
                      </a:r>
                      <a:endParaRPr lang="ru-RU" sz="2800" b="1" dirty="0" smtClean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4" action="ppaction://hlinksldjump"/>
                        </a:rPr>
                        <a:t>200</a:t>
                      </a:r>
                      <a:endParaRPr lang="ru-RU" sz="2800" b="1" dirty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5" action="ppaction://hlinksldjump"/>
                        </a:rPr>
                        <a:t>300</a:t>
                      </a:r>
                      <a:endParaRPr lang="ru-RU" sz="2800" b="1" dirty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  <a:hlinkClick r:id="rId26" action="ppaction://hlinksldjump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6" action="ppaction://hlinksldjump"/>
                        </a:rPr>
                        <a:t>400</a:t>
                      </a:r>
                      <a:endParaRPr lang="ru-RU" sz="2800" b="1" dirty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7" action="ppaction://hlinksldjump"/>
                        </a:rPr>
                        <a:t>500</a:t>
                      </a:r>
                      <a:endParaRPr lang="ru-RU" sz="2800" b="1" dirty="0">
                        <a:solidFill>
                          <a:srgbClr val="51686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9F4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-6372" y="1514078"/>
            <a:ext cx="1229506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«Права и свободы человека и гражданина»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2111855" y="3142507"/>
            <a:ext cx="8729666" cy="2360874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Альтернативной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11275931" y="5877272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-4031" y="1424234"/>
            <a:ext cx="12192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«Права и свободы человека и гражданина»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551384" y="2477389"/>
            <a:ext cx="11089232" cy="3599507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ст. 20 Конституции Российской Федерации каждый имеет </a:t>
            </a: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</a:t>
            </a: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491120" y="5949280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155340" y="1412193"/>
            <a:ext cx="1188132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«Права и свободы человека и гражданина»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1847528" y="2458753"/>
            <a:ext cx="8729666" cy="2215148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На жизнь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11393718" y="5877272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-31720" y="1373188"/>
            <a:ext cx="1222372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«Федеративное устройство»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1992313" y="2205038"/>
            <a:ext cx="8229600" cy="4392612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он является денежной единицей </a:t>
            </a: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endParaRPr lang="ru-RU" sz="5400" dirty="0">
              <a:solidFill>
                <a:srgbClr val="51686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424592" y="5947455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203596"/>
            <a:ext cx="1156860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«Федеративное устройство»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1919536" y="2852936"/>
            <a:ext cx="8729666" cy="1784240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Рубль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11247137" y="5877272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275751"/>
            <a:ext cx="12192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«Федеративное устройство»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983432" y="2205038"/>
            <a:ext cx="10153128" cy="4392612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столько субъектов входит </a:t>
            </a: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</a:t>
            </a: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</a:t>
            </a: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endParaRPr lang="ru-RU" sz="5400" dirty="0">
              <a:solidFill>
                <a:srgbClr val="51686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378528" y="5954708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-12481" y="1196752"/>
            <a:ext cx="11941129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«Федеративное устройство»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1847528" y="2780928"/>
            <a:ext cx="8729666" cy="2355744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3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11285706" y="5877272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9616" y="1323941"/>
            <a:ext cx="1155899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«Федеративное устройство»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1055440" y="2492896"/>
            <a:ext cx="10513168" cy="2304256"/>
          </a:xfrm>
        </p:spPr>
        <p:txBody>
          <a:bodyPr>
            <a:normAutofit lnSpcReduction="10000"/>
          </a:bodyPr>
          <a:lstStyle/>
          <a:p>
            <a:pPr algn="ctr">
              <a:buFontTx/>
              <a:buNone/>
            </a:pP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 символов Российской Федерации </a:t>
            </a:r>
            <a:endParaRPr lang="ru-RU" sz="5400" b="1" dirty="0" smtClean="0">
              <a:solidFill>
                <a:srgbClr val="5168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</a:t>
            </a: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столько</a:t>
            </a: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510782" y="5926607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2078" y="1196752"/>
            <a:ext cx="1235861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«Федеративное устройство»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1919536" y="2996952"/>
            <a:ext cx="8729666" cy="1851688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Три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3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11311935" y="5805264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119336" y="1288058"/>
            <a:ext cx="11867261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«Федеративное устройство»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1199456" y="2205038"/>
            <a:ext cx="10225135" cy="3024162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Российской Федерации не допускается установление таких границ</a:t>
            </a: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415093" y="5920160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983432" y="2388832"/>
            <a:ext cx="10369152" cy="3632455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в этом году была принята действующая Конституция Российской </a:t>
            </a: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363938" y="6021287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7408" y="1065599"/>
            <a:ext cx="11162456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«Основы конституционного строя»</a:t>
            </a:r>
            <a:endParaRPr lang="ru-RU" dirty="0">
              <a:solidFill>
                <a:srgbClr val="5168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-14428" y="1514078"/>
            <a:ext cx="116550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«Федеративное устройство»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2099898" y="3150969"/>
            <a:ext cx="8729666" cy="1495068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Таможенных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11319145" y="5877272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406444"/>
            <a:ext cx="12064477" cy="88265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«Федеративное устройство»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623392" y="2205038"/>
            <a:ext cx="11233247" cy="4392612"/>
          </a:xfrm>
        </p:spPr>
        <p:txBody>
          <a:bodyPr>
            <a:normAutofit lnSpcReduction="10000"/>
          </a:bodyPr>
          <a:lstStyle/>
          <a:p>
            <a:pPr algn="ctr">
              <a:buFontTx/>
              <a:buNone/>
            </a:pP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 Российской Федерации включает в себя территории </a:t>
            </a: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ее </a:t>
            </a: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субъектов, территориальное море, </a:t>
            </a: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воздушное </a:t>
            </a: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пространство </a:t>
            </a: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</a:t>
            </a: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ними и их</a:t>
            </a: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286944" y="5907493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340768"/>
            <a:ext cx="12192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«Федеративное устройство»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3863976" y="2636912"/>
            <a:ext cx="5184576" cy="18616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43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3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Внутренние воды </a:t>
            </a:r>
            <a:endParaRPr lang="ru-RU" sz="43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11280576" y="5863002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-19626" y="1498468"/>
            <a:ext cx="12000656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«Президент Российской Федерации»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1992313" y="2205038"/>
            <a:ext cx="8229600" cy="4392612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на столько лет избирается Президент Российской Федерации</a:t>
            </a:r>
            <a:endParaRPr lang="ru-RU" sz="5400" dirty="0">
              <a:solidFill>
                <a:srgbClr val="51686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409526" y="5954708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21835" y="1400547"/>
            <a:ext cx="12050829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«Президент Российской Федерации»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2135560" y="3573016"/>
            <a:ext cx="8729666" cy="1711092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На 6 лет 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11280576" y="5805264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268760"/>
            <a:ext cx="1200065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«Президент Российской Федерации»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1992313" y="2205038"/>
            <a:ext cx="8229600" cy="4392612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91 Конституции РФ гласит, что Президент Российской Федерации обладает ей</a:t>
            </a: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429152" y="5954708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-35096" y="1268760"/>
            <a:ext cx="1210776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«Президент Российской Федерации»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2279576" y="2642751"/>
            <a:ext cx="8729666" cy="1495068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Неприкосновенностью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11280576" y="5805264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30285" y="1548430"/>
            <a:ext cx="12072664" cy="74555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«Президент Российской Федерации»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1199456" y="2173196"/>
            <a:ext cx="10441160" cy="3265142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Российской Федерации приступает </a:t>
            </a: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исполнению полномочий именно с этого момента</a:t>
            </a: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354864" y="5910763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155340" y="1601633"/>
            <a:ext cx="11881320" cy="88737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«Президент Российской Федерации»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1919536" y="2759951"/>
            <a:ext cx="8729666" cy="1639084"/>
          </a:xfrm>
        </p:spPr>
        <p:txBody>
          <a:bodyPr>
            <a:normAutofit lnSpcReduction="10000"/>
          </a:bodyPr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5400" b="1" dirty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момента принесения </a:t>
            </a:r>
            <a:endParaRPr lang="ru-RU" sz="5400" b="1" dirty="0" smtClean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им присяги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11393718" y="5860976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679150" y="1514078"/>
            <a:ext cx="11033473" cy="82979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«Президент Российской Федерации»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695400" y="2189337"/>
            <a:ext cx="11017223" cy="3896964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всех случаях, когда Президент Российской Федерации </a:t>
            </a: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состоянии выполнять свои обязанности, их временно исполняет именно он</a:t>
            </a: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314706" y="5902149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983432" y="1647825"/>
            <a:ext cx="1094521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«Основы конституционного строя»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2202284" y="3024386"/>
            <a:ext cx="8229600" cy="1800026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1993 год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11285706" y="5853304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623392" y="1514078"/>
            <a:ext cx="10801200" cy="8538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«Президент Российской Федерации»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1524000" y="2636912"/>
            <a:ext cx="9900592" cy="2791212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Председатель Правительства Российской Федерации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11189311" y="5826418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682209" y="1514078"/>
            <a:ext cx="11269252" cy="81813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«Президент Российской Федерации»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371364" y="2132856"/>
            <a:ext cx="11449272" cy="4173150"/>
          </a:xfrm>
        </p:spPr>
        <p:txBody>
          <a:bodyPr>
            <a:noAutofit/>
          </a:bodyPr>
          <a:lstStyle/>
          <a:p>
            <a:pPr algn="ctr">
              <a:buFontTx/>
              <a:buNone/>
            </a:pPr>
            <a:r>
              <a:rPr lang="ru-RU" sz="48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Совета Федерации </a:t>
            </a:r>
            <a:r>
              <a:rPr lang="ru-RU" sz="48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48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отрешении Президента Российской Федерации от должности должно быть принято не позднее чем в такой срок после выдвижения Государственной Думой обвинения против Президента</a:t>
            </a: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510782" y="6062380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911424" y="1514078"/>
            <a:ext cx="11280576" cy="8464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«Президент Российской Федерации»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2099898" y="2429438"/>
            <a:ext cx="8729666" cy="1999124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В трехмесячный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11352584" y="5833501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839416" y="1616056"/>
            <a:ext cx="11156680" cy="6664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</a:t>
            </a:r>
            <a:r>
              <a:rPr lang="ru-RU" dirty="0" smtClean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«Кот в мешке»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623392" y="2276872"/>
            <a:ext cx="10945216" cy="4104572"/>
          </a:xfrm>
        </p:spPr>
        <p:txBody>
          <a:bodyPr>
            <a:normAutofit fontScale="85000" lnSpcReduction="10000"/>
          </a:bodyPr>
          <a:lstStyle/>
          <a:p>
            <a:pPr algn="ctr">
              <a:buFontTx/>
              <a:buNone/>
            </a:pP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</a:t>
            </a: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</a:t>
            </a: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инаугурации </a:t>
            </a: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приносит присягу, кладя руку </a:t>
            </a:r>
            <a:b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специальный экземпляр Конституции. На обложке специального экземпляра присутствует накладной серебряный герб, а обложка выполнена из кожи этого животного</a:t>
            </a: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424592" y="5916854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911424" y="1488123"/>
            <a:ext cx="11280576" cy="93592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«Кот в мешке»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1919536" y="3103981"/>
            <a:ext cx="8729666" cy="1931106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Из кожи варана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9667900" y="5715016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1091769" y="1269380"/>
            <a:ext cx="1018880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«Кот в мешке»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911424" y="2133811"/>
            <a:ext cx="10369151" cy="4104456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Известно, что Конституция Российской Федерации включает в себя преамбулу, два раздела, девять глав и столько статьей</a:t>
            </a: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280575" y="5905192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3071664" y="1458300"/>
            <a:ext cx="6346825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«Кот в мешке»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1991544" y="3061962"/>
            <a:ext cx="8729666" cy="1283034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137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11280576" y="5949280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1055440" y="1254006"/>
            <a:ext cx="1084286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«Кот в мешке»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293694" y="2201165"/>
            <a:ext cx="11604612" cy="4339798"/>
          </a:xfrm>
        </p:spPr>
        <p:txBody>
          <a:bodyPr>
            <a:noAutofit/>
          </a:bodyPr>
          <a:lstStyle/>
          <a:p>
            <a:pPr algn="ctr">
              <a:buFontTx/>
              <a:buNone/>
            </a:pPr>
            <a:r>
              <a:rPr lang="ru-RU" sz="4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Конституции относится </a:t>
            </a:r>
            <a:r>
              <a:rPr lang="ru-RU" sz="4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4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памятным датам России и является рабочим днем. До 2005 года 12 декабря был выходным днем. В 2004 году именно она внесла поправки </a:t>
            </a:r>
            <a:r>
              <a:rPr lang="ru-RU" sz="4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Трудовой Кодекс Российской Федерации и сделала </a:t>
            </a:r>
            <a:r>
              <a:rPr lang="ru-RU" sz="4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4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рабочим </a:t>
            </a:r>
            <a:r>
              <a:rPr lang="ru-RU" sz="4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днем </a:t>
            </a:r>
            <a:endParaRPr lang="ru-RU" sz="4400" b="1" dirty="0">
              <a:solidFill>
                <a:srgbClr val="5168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329647" y="6058501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1451484" y="1486301"/>
            <a:ext cx="928903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«Кот в мешке»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2099898" y="2769222"/>
            <a:ext cx="8729666" cy="1787090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Государственная Дума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11280576" y="5949280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1045638" y="1523475"/>
            <a:ext cx="10100724" cy="7970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«Кот в мешке»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2144405" y="2204864"/>
            <a:ext cx="7903190" cy="4211604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1999 и 2005 годах экземпляры Конституции </a:t>
            </a: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побывали именно там</a:t>
            </a: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352584" y="5914264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983432" y="1210596"/>
            <a:ext cx="1094521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«Основы конституционного строя»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983432" y="1958608"/>
            <a:ext cx="10585176" cy="3615344"/>
          </a:xfrm>
        </p:spPr>
        <p:txBody>
          <a:bodyPr>
            <a:normAutofit fontScale="92500"/>
          </a:bodyPr>
          <a:lstStyle/>
          <a:p>
            <a:pPr algn="ctr">
              <a:buFontTx/>
              <a:buNone/>
            </a:pP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ст. 3 Конституции Российской Федерации он является носителем суверенитета и единственным источником власти в Российской </a:t>
            </a: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endParaRPr lang="ru-RU" sz="40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357144" y="5894505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1055440" y="1514078"/>
            <a:ext cx="1051316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«Кот в мешке»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1991544" y="2781649"/>
            <a:ext cx="8729666" cy="1569356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В космосе 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11189311" y="5872527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2607545" y="1147043"/>
            <a:ext cx="6346825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«Кот в мешке»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0" y="2290043"/>
            <a:ext cx="12072663" cy="3888432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48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</a:t>
            </a:r>
            <a:r>
              <a:rPr lang="ru-RU" sz="48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135 Конституции Российской Федерации гласит, что положения этих трех глав не могут быть пересмотрены Федеральным Собранием. </a:t>
            </a:r>
            <a:br>
              <a:rPr lang="ru-RU" sz="48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номера этих </a:t>
            </a:r>
            <a:r>
              <a:rPr lang="ru-RU" sz="48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 </a:t>
            </a:r>
            <a:endParaRPr lang="ru-RU" sz="48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307363" y="6007780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983432" y="1268760"/>
            <a:ext cx="1094008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4A63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«Кот в мешке»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1991544" y="3018096"/>
            <a:ext cx="8729666" cy="1426480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1, 2, 9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11280576" y="5877272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803411" y="1540550"/>
            <a:ext cx="1058517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«Основы конституционного строя»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1981199" y="2996952"/>
            <a:ext cx="8229600" cy="1367978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Народ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11189311" y="5799666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575435" y="1351630"/>
            <a:ext cx="1108923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«Основы конституционного строя»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551384" y="2708920"/>
            <a:ext cx="11089232" cy="3788558"/>
          </a:xfrm>
        </p:spPr>
        <p:txBody>
          <a:bodyPr>
            <a:normAutofit lnSpcReduction="10000"/>
          </a:bodyPr>
          <a:lstStyle/>
          <a:p>
            <a:pPr algn="ctr">
              <a:buFontTx/>
              <a:buNone/>
            </a:pP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 Конституции Российской Федерации гласит, что эти три составляющие являются высшей ценностью в Российской </a:t>
            </a: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endParaRPr lang="ru-RU" sz="5400" dirty="0">
              <a:solidFill>
                <a:srgbClr val="51686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endParaRPr lang="ru-RU" sz="54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344804" y="5848712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1019436" y="1509827"/>
            <a:ext cx="10153128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«Основы конституционного строя»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2279576" y="2539160"/>
            <a:ext cx="8229600" cy="2113975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его права </a:t>
            </a:r>
            <a:endParaRPr lang="ru-RU" sz="5400" b="1" dirty="0" smtClean="0">
              <a:solidFill>
                <a:srgbClr val="5168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свободы</a:t>
            </a:r>
            <a:endParaRPr lang="ru-RU" sz="5400" b="1" dirty="0">
              <a:solidFill>
                <a:srgbClr val="5168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возврат 4">
            <a:hlinkClick r:id="rId4" action="ppaction://hlinksldjump" highlightClick="1"/>
          </p:cNvPr>
          <p:cNvSpPr/>
          <p:nvPr/>
        </p:nvSpPr>
        <p:spPr>
          <a:xfrm>
            <a:off x="11352584" y="5805264"/>
            <a:ext cx="642942" cy="71438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6"/>
          <a:stretch/>
        </p:blipFill>
        <p:spPr>
          <a:xfrm>
            <a:off x="10829564" y="0"/>
            <a:ext cx="1362436" cy="1514078"/>
          </a:xfrm>
          <a:prstGeom prst="rect">
            <a:avLst/>
          </a:prstGeom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659396" y="1305308"/>
            <a:ext cx="10873208" cy="118758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«Основы конституционного строя»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731404" y="1970923"/>
            <a:ext cx="10981220" cy="4392612"/>
          </a:xfrm>
        </p:spPr>
        <p:txBody>
          <a:bodyPr>
            <a:normAutofit fontScale="92500" lnSpcReduction="10000"/>
          </a:bodyPr>
          <a:lstStyle/>
          <a:p>
            <a:pPr algn="ctr">
              <a:buFontTx/>
              <a:buNone/>
            </a:pPr>
            <a:r>
              <a:rPr lang="ru-RU" sz="5400" b="1" dirty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14 Конституции Российской Федерации гласит, что Российская Федерация является именно таким государством, и никакая религия </a:t>
            </a: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rgbClr val="516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5400" b="1" dirty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может устанавливаться </a:t>
            </a: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5400" b="1" dirty="0">
                <a:solidFill>
                  <a:srgbClr val="51686E"/>
                </a:solidFill>
                <a:latin typeface="Times New Roman" pitchFamily="18" charset="0"/>
                <a:cs typeface="Times New Roman" pitchFamily="18" charset="0"/>
              </a:rPr>
              <a:t>качестве государственной или обязательной</a:t>
            </a:r>
          </a:p>
        </p:txBody>
      </p:sp>
      <p:sp>
        <p:nvSpPr>
          <p:cNvPr id="5" name="Управляющая кнопка: справка 4">
            <a:hlinkClick r:id="" action="ppaction://hlinkshowjump?jump=nextslide" highlightClick="1"/>
          </p:cNvPr>
          <p:cNvSpPr/>
          <p:nvPr/>
        </p:nvSpPr>
        <p:spPr>
          <a:xfrm>
            <a:off x="11370748" y="5967826"/>
            <a:ext cx="571504" cy="64294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FFFFFF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487</TotalTime>
  <Words>688</Words>
  <Application>Microsoft Office PowerPoint</Application>
  <PresentationFormat>Широкоэкранный</PresentationFormat>
  <Paragraphs>164</Paragraphs>
  <Slides>52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8" baseType="lpstr">
      <vt:lpstr>Arial</vt:lpstr>
      <vt:lpstr>Calibri</vt:lpstr>
      <vt:lpstr>Calibri Light</vt:lpstr>
      <vt:lpstr>Garamond</vt:lpstr>
      <vt:lpstr>Times New Roman</vt:lpstr>
      <vt:lpstr>Тема Office</vt:lpstr>
      <vt:lpstr>Своя игра «Конституция Российской Федерации»</vt:lpstr>
      <vt:lpstr>Презентация PowerPoint</vt:lpstr>
      <vt:lpstr>Категория «Основы конституционного строя»</vt:lpstr>
      <vt:lpstr>Категория «Основы конституционного строя» </vt:lpstr>
      <vt:lpstr>Категория «Основы конституционного строя» </vt:lpstr>
      <vt:lpstr>Категория «Основы конституционного строя» </vt:lpstr>
      <vt:lpstr>Категория «Основы конституционного строя» </vt:lpstr>
      <vt:lpstr>Категория «Основы конституционного строя» </vt:lpstr>
      <vt:lpstr>Категория «Основы конституционного строя» </vt:lpstr>
      <vt:lpstr>Категория «Основы конституционного строя» </vt:lpstr>
      <vt:lpstr>Категория «Основы конституционного строя» </vt:lpstr>
      <vt:lpstr>Категория «Основы конституционного строя» </vt:lpstr>
      <vt:lpstr>Категория «Права и свободы человека и гражданина» </vt:lpstr>
      <vt:lpstr>Категория «Права и свободы человека и гражданина» </vt:lpstr>
      <vt:lpstr>Категория «Права и свободы человека и гражданина» </vt:lpstr>
      <vt:lpstr>Категория «Права и свободы человека и гражданина» </vt:lpstr>
      <vt:lpstr>Категория «Права и свободы человека и гражданина» </vt:lpstr>
      <vt:lpstr>Категория «Права и свободы человека и гражданина» </vt:lpstr>
      <vt:lpstr>Категория «Права и свободы человека и гражданина» </vt:lpstr>
      <vt:lpstr>Категория «Права и свободы человека и гражданина» </vt:lpstr>
      <vt:lpstr>Категория «Права и свободы человека и гражданина» </vt:lpstr>
      <vt:lpstr>Категория «Права и свободы человека и гражданина» </vt:lpstr>
      <vt:lpstr>Категория «Федеративное устройство» </vt:lpstr>
      <vt:lpstr>Категория «Федеративное устройство» </vt:lpstr>
      <vt:lpstr>Категория «Федеративное устройство» </vt:lpstr>
      <vt:lpstr>Категория «Федеративное устройство» </vt:lpstr>
      <vt:lpstr>Категория «Федеративное устройство» </vt:lpstr>
      <vt:lpstr>Категория «Федеративное устройство» </vt:lpstr>
      <vt:lpstr>Категория «Федеративное устройство» </vt:lpstr>
      <vt:lpstr>Категория «Федеративное устройство» </vt:lpstr>
      <vt:lpstr>Категория «Федеративное устройство» </vt:lpstr>
      <vt:lpstr>Категория «Федеративное устройство» </vt:lpstr>
      <vt:lpstr>Категория «Президент Российской Федерации» </vt:lpstr>
      <vt:lpstr>Категория «Президент Российской Федерации» </vt:lpstr>
      <vt:lpstr>Категория «Президент Российской Федерации» </vt:lpstr>
      <vt:lpstr>Категория «Президент Российской Федерации» </vt:lpstr>
      <vt:lpstr>Категория «Президент Российской Федерации» </vt:lpstr>
      <vt:lpstr>Категория «Президент Российской Федерации» </vt:lpstr>
      <vt:lpstr>Категория «Президент Российской Федерации» </vt:lpstr>
      <vt:lpstr>Категория «Президент Российской Федерации» </vt:lpstr>
      <vt:lpstr>Категория «Президент Российской Федерации» </vt:lpstr>
      <vt:lpstr>Категория «Президент Российской Федерации» </vt:lpstr>
      <vt:lpstr>Категория «Кот в мешке» </vt:lpstr>
      <vt:lpstr>Категория «Кот в мешке» </vt:lpstr>
      <vt:lpstr>Категория «Кот в мешке» </vt:lpstr>
      <vt:lpstr>Категория «Кот в мешке» </vt:lpstr>
      <vt:lpstr>Категория «Кот в мешке» </vt:lpstr>
      <vt:lpstr>Категория «Кот в мешке» </vt:lpstr>
      <vt:lpstr>Категория «Кот в мешке» </vt:lpstr>
      <vt:lpstr>Категория «Кот в мешке» </vt:lpstr>
      <vt:lpstr>Категория «Кот в мешке» </vt:lpstr>
      <vt:lpstr>Категория «Кот в мешке»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Своя игра</dc:title>
  <dc:creator>Дарья Гуторова</dc:creator>
  <cp:lastModifiedBy>Дарья Гуторова</cp:lastModifiedBy>
  <cp:revision>55</cp:revision>
  <dcterms:created xsi:type="dcterms:W3CDTF">2014-12-06T21:40:22Z</dcterms:created>
  <dcterms:modified xsi:type="dcterms:W3CDTF">2019-10-25T09:15:03Z</dcterms:modified>
</cp:coreProperties>
</file>